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73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clift" userId="c48c8b590536eeec" providerId="LiveId" clId="{F132E66D-B5D3-4DC9-9A38-2DFBF67654AF}"/>
    <pc:docChg chg="custSel modSld">
      <pc:chgData name="mark clift" userId="c48c8b590536eeec" providerId="LiveId" clId="{F132E66D-B5D3-4DC9-9A38-2DFBF67654AF}" dt="2026-09-09T16:44:06.467" v="1" actId="26606"/>
      <pc:docMkLst>
        <pc:docMk/>
      </pc:docMkLst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56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56"/>
            <ac:picMk id="8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57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57"/>
            <ac:picMk id="19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58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58"/>
            <ac:picMk id="24" creationId="{00000000-0000-0000-0000-000000000000}"/>
          </ac:picMkLst>
        </pc:picChg>
      </pc:sldChg>
      <pc:sldChg chg="addSp modSp mod">
        <pc:chgData name="mark clift" userId="c48c8b590536eeec" providerId="LiveId" clId="{F132E66D-B5D3-4DC9-9A38-2DFBF67654AF}" dt="2026-09-09T16:44:06.467" v="1" actId="26606"/>
        <pc:sldMkLst>
          <pc:docMk/>
          <pc:sldMk cId="0" sldId="259"/>
        </pc:sldMkLst>
        <pc:spChg chg="mod">
          <ac:chgData name="mark clift" userId="c48c8b590536eeec" providerId="LiveId" clId="{F132E66D-B5D3-4DC9-9A38-2DFBF67654AF}" dt="2026-09-09T16:43:17.276" v="0" actId="1076"/>
          <ac:spMkLst>
            <pc:docMk/>
            <pc:sldMk cId="0" sldId="259"/>
            <ac:spMk id="6" creationId="{00000000-0000-0000-0000-000000000000}"/>
          </ac:spMkLst>
        </pc:spChg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59"/>
            <ac:picMk id="8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0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0"/>
            <ac:picMk id="16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1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1"/>
            <ac:picMk id="21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2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2"/>
            <ac:picMk id="6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3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3"/>
            <ac:picMk id="10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4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4"/>
            <ac:picMk id="28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5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5"/>
            <ac:picMk id="5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6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6"/>
            <ac:picMk id="8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7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7"/>
            <ac:picMk id="16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8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8"/>
            <ac:picMk id="14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69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69"/>
            <ac:picMk id="6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70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70"/>
            <ac:picMk id="23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71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71"/>
            <ac:picMk id="8" creationId="{00000000-0000-0000-0000-000000000000}"/>
          </ac:picMkLst>
        </pc:picChg>
      </pc:sldChg>
      <pc:sldChg chg="addSp mod">
        <pc:chgData name="mark clift" userId="c48c8b590536eeec" providerId="LiveId" clId="{F132E66D-B5D3-4DC9-9A38-2DFBF67654AF}" dt="2026-09-09T16:44:06.467" v="1" actId="26606"/>
        <pc:sldMkLst>
          <pc:docMk/>
          <pc:sldMk cId="0" sldId="272"/>
        </pc:sldMkLst>
        <pc:picChg chg="add">
          <ac:chgData name="mark clift" userId="c48c8b590536eeec" providerId="LiveId" clId="{F132E66D-B5D3-4DC9-9A38-2DFBF67654AF}" dt="2026-09-09T16:44:06.467" v="1" actId="26606"/>
          <ac:picMkLst>
            <pc:docMk/>
            <pc:sldMk cId="0" sldId="272"/>
            <ac:picMk id="28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Conventional</c:v>
                </c:pt>
              </c:strCache>
            </c:strRef>
          </c:tx>
          <c:spPr>
            <a:solidFill>
              <a:srgbClr val="9AA9BC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Site personnel</c:v>
                </c:pt>
                <c:pt idx="1">
                  <c:v>Materials &amp; waste</c:v>
                </c:pt>
                <c:pt idx="2">
                  <c:v>Site overhead</c:v>
                </c:pt>
                <c:pt idx="3">
                  <c:v>Transport &amp; equipment</c:v>
                </c:pt>
                <c:pt idx="4">
                  <c:v>Factory personnel</c:v>
                </c:pt>
                <c:pt idx="5">
                  <c:v>Factory overhead</c:v>
                </c:pt>
                <c:pt idx="6">
                  <c:v>Non-modular components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30</c:v>
                </c:pt>
                <c:pt idx="2">
                  <c:v>15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6-43A9-AFF2-8FAA046CD7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Modular</c:v>
                </c:pt>
              </c:strCache>
            </c:strRef>
          </c:tx>
          <c:spPr>
            <a:solidFill>
              <a:srgbClr val="4A8FC7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Site personnel</c:v>
                </c:pt>
                <c:pt idx="1">
                  <c:v>Materials &amp; waste</c:v>
                </c:pt>
                <c:pt idx="2">
                  <c:v>Site overhead</c:v>
                </c:pt>
                <c:pt idx="3">
                  <c:v>Transport &amp; equipment</c:v>
                </c:pt>
                <c:pt idx="4">
                  <c:v>Factory personnel</c:v>
                </c:pt>
                <c:pt idx="5">
                  <c:v>Factory overhead</c:v>
                </c:pt>
                <c:pt idx="6">
                  <c:v>Non-modular components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</c:v>
                </c:pt>
                <c:pt idx="1">
                  <c:v>15</c:v>
                </c:pt>
                <c:pt idx="2">
                  <c:v>8</c:v>
                </c:pt>
                <c:pt idx="3">
                  <c:v>5</c:v>
                </c:pt>
                <c:pt idx="4">
                  <c:v>12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6-43A9-AFF2-8FAA046CD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4450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450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83080"/>
            <a:ext cx="51206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1148"/>
          </a:xfrm>
          <a:prstGeom prst="rect">
            <a:avLst/>
          </a:prstGeom>
          <a:solidFill>
            <a:srgbClr val="4A8FC7"/>
          </a:solidFill>
          <a:ln/>
        </p:spPr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23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68680"/>
            <a:ext cx="9144000" cy="41148"/>
          </a:xfrm>
          <a:prstGeom prst="rect">
            <a:avLst/>
          </a:prstGeom>
          <a:solidFill>
            <a:srgbClr val="4A8FC7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23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72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crete 3D module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35040" y="1535430"/>
            <a:ext cx="3108960" cy="2072640"/>
          </a:xfrm>
          <a:prstGeom prst="rect">
            <a:avLst/>
          </a:prstGeom>
        </p:spPr>
      </p:pic>
      <p:sp>
        <p:nvSpPr>
          <p:cNvPr id="3" name="Titl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35040" cy="5143500"/>
          </a:xfrm>
          <a:prstGeom prst="rect">
            <a:avLst/>
          </a:prstGeom>
          <a:solidFill>
            <a:srgbClr val="0B1F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17320"/>
            <a:ext cx="109728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8686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MODULE </a:t>
            </a:r>
            <a:endParaRPr lang="en-US" sz="13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83080"/>
            <a:ext cx="5120640" cy="13716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3D Modular Building Technology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32004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                          2026</a:t>
            </a:r>
            <a:endParaRPr lang="en-US" sz="1400" dirty="0"/>
          </a:p>
        </p:txBody>
      </p:sp>
      <p:pic>
        <p:nvPicPr>
          <p:cNvPr id="8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280160" y="12344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700" dirty="0"/>
          </a:p>
        </p:txBody>
      </p:sp>
      <p:sp>
        <p:nvSpPr>
          <p:cNvPr id="5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801368"/>
            <a:ext cx="4800600" cy="0"/>
          </a:xfrm>
          <a:prstGeom prst="line">
            <a:avLst/>
          </a:prstGeom>
          <a:noFill/>
          <a:ln w="12700">
            <a:solidFill>
              <a:srgbClr val="E8E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947672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280160" y="1947672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Modular Buildings</a:t>
            </a:r>
            <a:endParaRPr lang="en-US" sz="1700" dirty="0"/>
          </a:p>
        </p:txBody>
      </p:sp>
      <p:sp>
        <p:nvSpPr>
          <p:cNvPr id="8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14600"/>
            <a:ext cx="4800600" cy="0"/>
          </a:xfrm>
          <a:prstGeom prst="line">
            <a:avLst/>
          </a:prstGeom>
          <a:noFill/>
          <a:ln w="12700">
            <a:solidFill>
              <a:srgbClr val="E8E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660904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280160" y="266090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System </a:t>
            </a:r>
            <a:endParaRPr lang="en-US" sz="1700" dirty="0"/>
          </a:p>
        </p:txBody>
      </p:sp>
      <p:sp>
        <p:nvSpPr>
          <p:cNvPr id="11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227832"/>
            <a:ext cx="4800600" cy="0"/>
          </a:xfrm>
          <a:prstGeom prst="line">
            <a:avLst/>
          </a:prstGeom>
          <a:noFill/>
          <a:ln w="12700">
            <a:solidFill>
              <a:srgbClr val="E8E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374136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280160" y="3374136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Modular Buildings</a:t>
            </a:r>
            <a:endParaRPr lang="en-US" sz="1700" dirty="0"/>
          </a:p>
        </p:txBody>
      </p:sp>
      <p:sp>
        <p:nvSpPr>
          <p:cNvPr id="14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41064"/>
            <a:ext cx="4800600" cy="0"/>
          </a:xfrm>
          <a:prstGeom prst="line">
            <a:avLst/>
          </a:prstGeom>
          <a:noFill/>
          <a:ln w="12700">
            <a:solidFill>
              <a:srgbClr val="E8E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87368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280160" y="408736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Partners</a:t>
            </a:r>
            <a:endParaRPr lang="en-US" sz="1700" dirty="0"/>
          </a:p>
        </p:txBody>
      </p:sp>
      <p:sp>
        <p:nvSpPr>
          <p:cNvPr id="17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654296"/>
            <a:ext cx="4800600" cy="0"/>
          </a:xfrm>
          <a:prstGeom prst="line">
            <a:avLst/>
          </a:prstGeom>
          <a:noFill/>
          <a:ln w="12700">
            <a:solidFill>
              <a:srgbClr val="E8EE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0" descr="Modular apartment development at dusk"/>
          <p:cNvPicPr>
            <a:picLocks noChangeAspect="1"/>
          </p:cNvPicPr>
          <p:nvPr/>
        </p:nvPicPr>
        <p:blipFill>
          <a:blip r:embed="rId3"/>
          <a:srcRect t="10512" b="10512"/>
          <a:stretch/>
        </p:blipFill>
        <p:spPr>
          <a:xfrm>
            <a:off x="5669280" y="1234440"/>
            <a:ext cx="2971800" cy="3520440"/>
          </a:xfrm>
          <a:prstGeom prst="rect">
            <a:avLst/>
          </a:prstGeom>
        </p:spPr>
      </p:pic>
      <p:pic>
        <p:nvPicPr>
          <p:cNvPr id="19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</a:t>
            </a:r>
            <a:endParaRPr lang="en-US" sz="2300" dirty="0"/>
          </a:p>
        </p:txBody>
      </p:sp>
      <p:pic>
        <p:nvPicPr>
          <p:cNvPr id="3" name="Image 0" descr="Modular villa community in Saudi Arabia at dusk"/>
          <p:cNvPicPr>
            <a:picLocks noChangeAspect="1"/>
          </p:cNvPicPr>
          <p:nvPr/>
        </p:nvPicPr>
        <p:blipFill>
          <a:blip r:embed="rId3"/>
          <a:srcRect t="15873" b="15873"/>
          <a:stretch/>
        </p:blipFill>
        <p:spPr>
          <a:xfrm>
            <a:off x="0" y="1051560"/>
            <a:ext cx="3840480" cy="3931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06240" y="118872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Saudi Arabia faces a rapidly growing shortfall in quality buildings across the public and private sectors.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206240" y="214884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Module Systems accelerates delivery of quality buildings using 3D modular technology:</a:t>
            </a:r>
            <a:endParaRPr lang="en-US" sz="1300" dirty="0"/>
          </a:p>
        </p:txBody>
      </p:sp>
      <p:sp>
        <p:nvSpPr>
          <p:cNvPr id="6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2788920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2788920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370832" y="27889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Hospitals</a:t>
            </a:r>
            <a:endParaRPr lang="en-US" sz="1150" dirty="0"/>
          </a:p>
        </p:txBody>
      </p:sp>
      <p:sp>
        <p:nvSpPr>
          <p:cNvPr id="9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2788920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2788920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656832" y="27889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accommodation</a:t>
            </a:r>
            <a:endParaRPr lang="en-US" sz="1150" dirty="0"/>
          </a:p>
        </p:txBody>
      </p:sp>
      <p:sp>
        <p:nvSpPr>
          <p:cNvPr id="12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3355848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3355848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370832" y="3355848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Hotels</a:t>
            </a:r>
            <a:endParaRPr lang="en-US" sz="1150" dirty="0"/>
          </a:p>
        </p:txBody>
      </p:sp>
      <p:sp>
        <p:nvSpPr>
          <p:cNvPr id="15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3355848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3355848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656832" y="3355848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Civil defence buildings</a:t>
            </a:r>
            <a:endParaRPr lang="en-US" sz="1150" dirty="0"/>
          </a:p>
        </p:txBody>
      </p:sp>
      <p:sp>
        <p:nvSpPr>
          <p:cNvPr id="18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3922776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3922776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370832" y="3922776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Villas &amp; apartments</a:t>
            </a:r>
            <a:endParaRPr lang="en-US" sz="1150" dirty="0"/>
          </a:p>
        </p:txBody>
      </p:sp>
      <p:sp>
        <p:nvSpPr>
          <p:cNvPr id="21" name="Label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3922776"/>
            <a:ext cx="2148840" cy="45720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3922776"/>
            <a:ext cx="54864" cy="45720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656832" y="3922776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Schools</a:t>
            </a:r>
            <a:endParaRPr lang="en-US" sz="1150" dirty="0"/>
          </a:p>
        </p:txBody>
      </p:sp>
      <p:pic>
        <p:nvPicPr>
          <p:cNvPr id="24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crete room modules on a factory production line"/>
          <p:cNvPicPr>
            <a:picLocks noChangeAspect="1"/>
          </p:cNvPicPr>
          <p:nvPr/>
        </p:nvPicPr>
        <p:blipFill>
          <a:blip r:embed="rId3"/>
          <a:srcRect t="9239" b="9239"/>
          <a:stretch/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sp>
        <p:nvSpPr>
          <p:cNvPr id="3" name="Section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937760" cy="5143500"/>
          </a:xfrm>
          <a:prstGeom prst="rect">
            <a:avLst/>
          </a:prstGeom>
          <a:solidFill>
            <a:srgbClr val="0B1F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9728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— 02</a:t>
            </a:r>
            <a:endParaRPr lang="en-US" sz="12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0" y="2103120"/>
            <a:ext cx="5120640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Modular Buildings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3108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dive in</a:t>
            </a:r>
            <a:endParaRPr lang="en-US" sz="1500" dirty="0"/>
          </a:p>
        </p:txBody>
      </p:sp>
      <p:pic>
        <p:nvPicPr>
          <p:cNvPr id="8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Modular Construction</a:t>
            </a:r>
            <a:endParaRPr lang="en-US" sz="2300" dirty="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325880"/>
            <a:ext cx="2624328" cy="242316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325880"/>
            <a:ext cx="2624328" cy="64008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57276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Faster delivery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0574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Off-site manufacture runs in parallel with site works, compressing programmes for time-critical projects.</a:t>
            </a:r>
            <a:endParaRPr lang="en-US" sz="1150" dirty="0"/>
          </a:p>
        </p:txBody>
      </p:sp>
      <p:sp>
        <p:nvSpPr>
          <p:cNvPr id="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1325880"/>
            <a:ext cx="2624328" cy="242316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1325880"/>
            <a:ext cx="2624328" cy="64008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93008" y="157276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Controlled quality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93008" y="20574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in a regulated factory environment removes weather and labour variability, cutting errors and rework.</a:t>
            </a:r>
            <a:endParaRPr lang="en-US" sz="115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325880"/>
            <a:ext cx="2624328" cy="2423160"/>
          </a:xfrm>
          <a:prstGeom prst="rect">
            <a:avLst/>
          </a:prstGeom>
          <a:solidFill>
            <a:srgbClr val="E8EE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325880"/>
            <a:ext cx="2624328" cy="64008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00216" y="157276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Lower waste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00216" y="205740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 drive roughly half of global material consumption and waste; factory production sharply reduces both.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Modular construction is the fastest-growing response to the Middle East's booming infrastructure demand.</a:t>
            </a:r>
            <a:endParaRPr lang="en-US" sz="1300" dirty="0"/>
          </a:p>
        </p:txBody>
      </p:sp>
      <p:pic>
        <p:nvPicPr>
          <p:cNvPr id="16" name="MICL Logo" descr="MICL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Housing, Delivered at Speed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02920" y="118872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Proven in Europe for over 35 years, continuously improved with leaner processes and better materials.</a:t>
            </a:r>
            <a:endParaRPr lang="en-US" sz="1400" dirty="0"/>
          </a:p>
        </p:txBody>
      </p:sp>
      <p:sp>
        <p:nvSpPr>
          <p:cNvPr id="4" name="Stat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57400"/>
            <a:ext cx="4846320" cy="54864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Row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057400"/>
            <a:ext cx="54864" cy="5486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05740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XL Module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651760" y="20574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 × 3.4 × 3.4 m</a:t>
            </a:r>
            <a:endParaRPr lang="en-US" sz="1300" dirty="0"/>
          </a:p>
        </p:txBody>
      </p:sp>
      <p:sp>
        <p:nvSpPr>
          <p:cNvPr id="12" name="Stat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784" y="3038302"/>
            <a:ext cx="4846320" cy="54864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Row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74136"/>
            <a:ext cx="54864" cy="5486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31520" y="3072384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output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651760" y="3072384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348,000  m²</a:t>
            </a:r>
            <a:endParaRPr lang="en-US" sz="1300" dirty="0"/>
          </a:p>
        </p:txBody>
      </p:sp>
      <p:sp>
        <p:nvSpPr>
          <p:cNvPr id="16" name="Stat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032504"/>
            <a:ext cx="4846320" cy="54864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Row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032504"/>
            <a:ext cx="54864" cy="5486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31520" y="4032504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Villas per year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651760" y="4032504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1,400     (250m2)</a:t>
            </a:r>
            <a:endParaRPr lang="en-US" sz="1300" dirty="0"/>
          </a:p>
        </p:txBody>
      </p:sp>
      <p:pic>
        <p:nvPicPr>
          <p:cNvPr id="20" name="Image 0" descr="Precast concrete room module lifted into place by tower crane"/>
          <p:cNvPicPr>
            <a:picLocks noChangeAspect="1"/>
          </p:cNvPicPr>
          <p:nvPr/>
        </p:nvPicPr>
        <p:blipFill>
          <a:blip r:embed="rId3"/>
          <a:srcRect t="9375" b="9375"/>
          <a:stretch/>
        </p:blipFill>
        <p:spPr>
          <a:xfrm>
            <a:off x="5715000" y="1188720"/>
            <a:ext cx="2926080" cy="3566160"/>
          </a:xfrm>
          <a:prstGeom prst="rect">
            <a:avLst/>
          </a:prstGeom>
        </p:spPr>
      </p:pic>
      <p:pic>
        <p:nvPicPr>
          <p:cNvPr id="21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Module </a:t>
            </a:r>
            <a:endParaRPr lang="en-US" sz="2300" dirty="0"/>
          </a:p>
        </p:txBody>
      </p:sp>
      <p:pic>
        <p:nvPicPr>
          <p:cNvPr id="3" name="Image 0" descr="XL module dimensions 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725" y="1090915"/>
            <a:ext cx="5538355" cy="3115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-176645" y="11201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XL Module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42062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 m × 3.4 m × 3.4 m external  |  6.5 × 3.1 × 3.1 internal</a:t>
            </a:r>
            <a:endParaRPr lang="en-US" sz="1100" dirty="0"/>
          </a:p>
        </p:txBody>
      </p:sp>
      <p:pic>
        <p:nvPicPr>
          <p:cNvPr id="6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Specification</a:t>
            </a:r>
            <a:endParaRPr lang="en-US" sz="2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400184"/>
              </p:ext>
            </p:extLst>
          </p:nvPr>
        </p:nvGraphicFramePr>
        <p:xfrm>
          <a:off x="502920" y="1234440"/>
          <a:ext cx="8138160" cy="3072384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Walls, ceilings &amp; floors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 mm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Module weight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 – 19 tonnes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Height achievable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 to 12 floors, subject to seismic zone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Reinforcement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Double-layer mesh with 3D inlays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Accuracy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± 3 mm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Prefabrication level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Up to 80%, minimising site assembly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Output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450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 modules per 3-shift day, 23 m² each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 anchor="ctr">
                    <a:lnL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E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4480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rating achieved through wall thickness; almost all facade insulation systems can be installed.</a:t>
            </a:r>
            <a:endParaRPr lang="en-US" sz="1100" dirty="0"/>
          </a:p>
        </p:txBody>
      </p:sp>
      <p:pic>
        <p:nvPicPr>
          <p:cNvPr id="10" name="MICL Logo" descr="MICL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 Benefits</a:t>
            </a:r>
            <a:endParaRPr lang="en-US" sz="2300" dirty="0"/>
          </a:p>
        </p:txBody>
      </p:sp>
      <p:sp>
        <p:nvSpPr>
          <p:cNvPr id="3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0408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348,000 m²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0408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Yearly capacity over 330 days — 1,850 villas at 280 m²</a:t>
            </a:r>
            <a:endParaRPr lang="en-US" sz="1050" dirty="0"/>
          </a:p>
        </p:txBody>
      </p:sp>
      <p:sp>
        <p:nvSpPr>
          <p:cNvPr id="7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9300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50% / 20%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49300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and cost saved versus traditional builds (McKinsey)</a:t>
            </a:r>
            <a:endParaRPr lang="en-US" sz="1050" dirty="0"/>
          </a:p>
        </p:txBody>
      </p:sp>
      <p:sp>
        <p:nvSpPr>
          <p:cNvPr id="11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8192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85%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28192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Saudi engineers, resources and materials from the local market</a:t>
            </a:r>
            <a:endParaRPr lang="en-US" sz="1050" dirty="0"/>
          </a:p>
        </p:txBody>
      </p:sp>
      <p:sp>
        <p:nvSpPr>
          <p:cNvPr id="15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0408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70408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Reduction in site works; strip foundations for low-rise</a:t>
            </a:r>
            <a:endParaRPr lang="en-US" sz="1050" dirty="0"/>
          </a:p>
        </p:txBody>
      </p:sp>
      <p:sp>
        <p:nvSpPr>
          <p:cNvPr id="19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49300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floors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349300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Including corridors, staircases and lift shafts</a:t>
            </a:r>
            <a:endParaRPr lang="en-US" sz="1050" dirty="0"/>
          </a:p>
        </p:txBody>
      </p:sp>
      <p:sp>
        <p:nvSpPr>
          <p:cNvPr id="23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28192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 years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628192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guarantee; 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502920" y="46177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Austrian technology, proven in Austria, Germany and Poland.</a:t>
            </a:r>
            <a:endParaRPr lang="en-US" sz="1100" dirty="0"/>
          </a:p>
        </p:txBody>
      </p:sp>
      <p:pic>
        <p:nvPicPr>
          <p:cNvPr id="28" name="MICL Logo" descr="MICL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Benefits: Build Quality &amp; Sustainability</a:t>
            </a:r>
            <a:endParaRPr lang="en-US" sz="2300"/>
          </a:p>
        </p:txBody>
      </p:sp>
      <p:sp>
        <p:nvSpPr>
          <p:cNvPr id="3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0408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 modules</a:t>
            </a:r>
            <a:endParaRPr lang="en-US" sz="1900"/>
          </a:p>
        </p:txBody>
      </p:sp>
      <p:sp>
        <p:nvSpPr>
          <p:cNvPr id="6" name="Text 4"/>
          <p:cNvSpPr/>
          <p:nvPr/>
        </p:nvSpPr>
        <p:spPr>
          <a:xfrm>
            <a:off x="70408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Produced in every 24-hour, three-shift day</a:t>
            </a:r>
            <a:endParaRPr lang="en-US" sz="1050"/>
          </a:p>
        </p:txBody>
      </p:sp>
      <p:sp>
        <p:nvSpPr>
          <p:cNvPr id="7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9300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± 3 mm</a:t>
            </a:r>
            <a:endParaRPr lang="en-US" sz="1900"/>
          </a:p>
        </p:txBody>
      </p:sp>
      <p:sp>
        <p:nvSpPr>
          <p:cNvPr id="10" name="Text 8"/>
          <p:cNvSpPr/>
          <p:nvPr/>
        </p:nvSpPr>
        <p:spPr>
          <a:xfrm>
            <a:off x="349300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Factory accuracy on every module produced</a:t>
            </a:r>
            <a:endParaRPr lang="en-US" sz="1050"/>
          </a:p>
        </p:txBody>
      </p:sp>
      <p:sp>
        <p:nvSpPr>
          <p:cNvPr id="11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23444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23444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81928" y="143560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 energy</a:t>
            </a:r>
            <a:endParaRPr lang="en-US" sz="1900"/>
          </a:p>
        </p:txBody>
      </p:sp>
      <p:sp>
        <p:nvSpPr>
          <p:cNvPr id="14" name="Text 12"/>
          <p:cNvSpPr/>
          <p:nvPr/>
        </p:nvSpPr>
        <p:spPr>
          <a:xfrm>
            <a:off x="6281928" y="1920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consumption in use and a reduced carbon footprint</a:t>
            </a:r>
            <a:endParaRPr lang="en-US" sz="1050"/>
          </a:p>
        </p:txBody>
      </p:sp>
      <p:sp>
        <p:nvSpPr>
          <p:cNvPr id="15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0408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 insulation</a:t>
            </a:r>
            <a:endParaRPr lang="en-US" sz="1900"/>
          </a:p>
        </p:txBody>
      </p:sp>
      <p:sp>
        <p:nvSpPr>
          <p:cNvPr id="18" name="Text 16"/>
          <p:cNvSpPr/>
          <p:nvPr/>
        </p:nvSpPr>
        <p:spPr>
          <a:xfrm>
            <a:off x="70408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insulation values with reduced material wastage</a:t>
            </a:r>
            <a:endParaRPr lang="en-US" sz="1050"/>
          </a:p>
        </p:txBody>
      </p:sp>
      <p:sp>
        <p:nvSpPr>
          <p:cNvPr id="19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49300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MEP cast in</a:t>
            </a:r>
            <a:endParaRPr lang="en-US" sz="1900"/>
          </a:p>
        </p:txBody>
      </p:sp>
      <p:sp>
        <p:nvSpPr>
          <p:cNvPr id="22" name="Text 20"/>
          <p:cNvSpPr/>
          <p:nvPr/>
        </p:nvSpPr>
        <p:spPr>
          <a:xfrm>
            <a:off x="349300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cast into modules; balconies added where required</a:t>
            </a:r>
            <a:endParaRPr lang="en-US" sz="1050"/>
          </a:p>
        </p:txBody>
      </p:sp>
      <p:sp>
        <p:nvSpPr>
          <p:cNvPr id="23" name="Benefi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3017520"/>
            <a:ext cx="26060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3017520"/>
            <a:ext cx="260604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281928" y="321868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4A8F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SASO approved</a:t>
            </a:r>
            <a:endParaRPr lang="en-US" sz="1900"/>
          </a:p>
        </p:txBody>
      </p:sp>
      <p:sp>
        <p:nvSpPr>
          <p:cNvPr id="26" name="Text 24"/>
          <p:cNvSpPr/>
          <p:nvPr/>
        </p:nvSpPr>
        <p:spPr>
          <a:xfrm>
            <a:off x="6281928" y="370332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materials approved, backed by a 25-year structural guarantee</a:t>
            </a:r>
            <a:endParaRPr lang="en-US" sz="1050"/>
          </a:p>
        </p:txBody>
      </p:sp>
      <p:sp>
        <p:nvSpPr>
          <p:cNvPr id="27" name="Text 25"/>
          <p:cNvSpPr/>
          <p:nvPr/>
        </p:nvSpPr>
        <p:spPr>
          <a:xfrm>
            <a:off x="502920" y="46177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Meets environmental requirements at lower whole-life cost than traditional builds.</a:t>
            </a:r>
            <a:endParaRPr lang="en-US" sz="1100"/>
          </a:p>
        </p:txBody>
      </p:sp>
      <p:pic>
        <p:nvPicPr>
          <p:cNvPr id="28" name="MICL Logo" descr="MICL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Conventional vs Modular: Cost Structure</a:t>
            </a:r>
            <a:endParaRPr lang="en-US" sz="2300" dirty="0"/>
          </a:p>
        </p:txBody>
      </p:sp>
      <p:graphicFrame>
        <p:nvGraphicFramePr>
          <p:cNvPr id="3" name="Cost structure comparison chart" descr="Clustered column chart comparing conventional and modular cost structure: site personnel 40% vs 20%, materials and waste 30% vs 15%, site overhead 15% vs 8%, transport 15% vs 5%, plus factory personnel 12%, factory overhead 20% and non-modular components 20% for modular."/>
          <p:cNvGraphicFramePr/>
          <p:nvPr/>
        </p:nvGraphicFramePr>
        <p:xfrm>
          <a:off x="502920" y="1188720"/>
          <a:ext cx="813816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4480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shifts from site labour and waste into controlled factory production.</a:t>
            </a:r>
            <a:endParaRPr lang="en-US" sz="1200" dirty="0"/>
          </a:p>
        </p:txBody>
      </p:sp>
      <p:pic>
        <p:nvPicPr>
          <p:cNvPr id="5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mpleted modular building development"/>
          <p:cNvPicPr>
            <a:picLocks noChangeAspect="1"/>
          </p:cNvPicPr>
          <p:nvPr/>
        </p:nvPicPr>
        <p:blipFill>
          <a:blip r:embed="rId3"/>
          <a:srcRect t="9239" b="9239"/>
          <a:stretch/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sp>
        <p:nvSpPr>
          <p:cNvPr id="3" name="Section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937760" cy="5143500"/>
          </a:xfrm>
          <a:prstGeom prst="rect">
            <a:avLst/>
          </a:prstGeom>
          <a:solidFill>
            <a:srgbClr val="0B1F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9728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— 04</a:t>
            </a:r>
            <a:endParaRPr lang="en-US" sz="12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0" y="2423160"/>
            <a:ext cx="5120640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 Modular Buildings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32461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pic>
        <p:nvPicPr>
          <p:cNvPr id="8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Applications Across Sectors</a:t>
            </a:r>
            <a:endParaRPr lang="en-US" sz="2300" dirty="0"/>
          </a:p>
        </p:txBody>
      </p:sp>
      <p:pic>
        <p:nvPicPr>
          <p:cNvPr id="3" name="Image 0" descr="Modular hospital rendering"/>
          <p:cNvPicPr>
            <a:picLocks noChangeAspect="1"/>
          </p:cNvPicPr>
          <p:nvPr/>
        </p:nvPicPr>
        <p:blipFill>
          <a:blip r:embed="rId3"/>
          <a:srcRect l="24076" r="24076"/>
          <a:stretch/>
        </p:blipFill>
        <p:spPr>
          <a:xfrm>
            <a:off x="457200" y="1371600"/>
            <a:ext cx="1938528" cy="2103120"/>
          </a:xfrm>
          <a:prstGeom prst="rect">
            <a:avLst/>
          </a:prstGeom>
        </p:spPr>
      </p:pic>
      <p:sp>
        <p:nvSpPr>
          <p:cNvPr id="4" name="Caption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74720"/>
            <a:ext cx="1938528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3611880"/>
            <a:ext cx="193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Hospitals</a:t>
            </a:r>
            <a:endParaRPr lang="en-US" sz="1200" dirty="0"/>
          </a:p>
        </p:txBody>
      </p:sp>
      <p:pic>
        <p:nvPicPr>
          <p:cNvPr id="6" name="Image 1" descr="Civil defence fire station rendering"/>
          <p:cNvPicPr>
            <a:picLocks noChangeAspect="1"/>
          </p:cNvPicPr>
          <p:nvPr/>
        </p:nvPicPr>
        <p:blipFill>
          <a:blip r:embed="rId4"/>
          <a:srcRect l="24076" r="24076"/>
          <a:stretch/>
        </p:blipFill>
        <p:spPr>
          <a:xfrm>
            <a:off x="2578608" y="1371600"/>
            <a:ext cx="1938528" cy="2103120"/>
          </a:xfrm>
          <a:prstGeom prst="rect">
            <a:avLst/>
          </a:prstGeom>
        </p:spPr>
      </p:pic>
      <p:sp>
        <p:nvSpPr>
          <p:cNvPr id="7" name="Caption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8608" y="3474720"/>
            <a:ext cx="1938528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2578608" y="3611880"/>
            <a:ext cx="193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Civil defence</a:t>
            </a:r>
            <a:endParaRPr lang="en-US" sz="1200" dirty="0"/>
          </a:p>
        </p:txBody>
      </p:sp>
      <p:pic>
        <p:nvPicPr>
          <p:cNvPr id="9" name="Image 2" descr="Typical modular school rendering"/>
          <p:cNvPicPr>
            <a:picLocks noChangeAspect="1"/>
          </p:cNvPicPr>
          <p:nvPr/>
        </p:nvPicPr>
        <p:blipFill>
          <a:blip r:embed="rId5"/>
          <a:srcRect l="24076" r="24076"/>
          <a:stretch/>
        </p:blipFill>
        <p:spPr>
          <a:xfrm>
            <a:off x="4700016" y="1371600"/>
            <a:ext cx="1938528" cy="2103120"/>
          </a:xfrm>
          <a:prstGeom prst="rect">
            <a:avLst/>
          </a:prstGeom>
        </p:spPr>
      </p:pic>
      <p:sp>
        <p:nvSpPr>
          <p:cNvPr id="10" name="Caption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3474720"/>
            <a:ext cx="1938528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/>
          <p:nvPr/>
        </p:nvSpPr>
        <p:spPr>
          <a:xfrm>
            <a:off x="4700016" y="3611880"/>
            <a:ext cx="193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Schools</a:t>
            </a:r>
            <a:endParaRPr lang="en-US" sz="1200" dirty="0"/>
          </a:p>
        </p:txBody>
      </p:sp>
      <p:pic>
        <p:nvPicPr>
          <p:cNvPr id="12" name="Image 3" descr="Hotel and student accommodation rendering"/>
          <p:cNvPicPr>
            <a:picLocks noChangeAspect="1"/>
          </p:cNvPicPr>
          <p:nvPr/>
        </p:nvPicPr>
        <p:blipFill>
          <a:blip r:embed="rId6"/>
          <a:srcRect l="24076" r="24076"/>
          <a:stretch/>
        </p:blipFill>
        <p:spPr>
          <a:xfrm>
            <a:off x="6821424" y="1371600"/>
            <a:ext cx="1938528" cy="2103120"/>
          </a:xfrm>
          <a:prstGeom prst="rect">
            <a:avLst/>
          </a:prstGeom>
        </p:spPr>
      </p:pic>
      <p:sp>
        <p:nvSpPr>
          <p:cNvPr id="13" name="Caption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1424" y="3474720"/>
            <a:ext cx="1938528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6821424" y="3611880"/>
            <a:ext cx="193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Hotels &amp; student housing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57200" y="43434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Hospitals, fire and ambulance stations, police stations, schools, hotels, apartments, villas and event venues — all from the same module system.</a:t>
            </a:r>
            <a:endParaRPr lang="en-US" sz="1150" dirty="0"/>
          </a:p>
        </p:txBody>
      </p:sp>
      <p:pic>
        <p:nvPicPr>
          <p:cNvPr id="16" name="MICL Logo" descr="MICL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Housing &amp; Community Developments</a:t>
            </a:r>
            <a:endParaRPr lang="en-US" sz="2300" dirty="0"/>
          </a:p>
        </p:txBody>
      </p:sp>
      <p:pic>
        <p:nvPicPr>
          <p:cNvPr id="3" name="Image 0" descr="NHC 247 m2 villa built with XL modules"/>
          <p:cNvPicPr>
            <a:picLocks noChangeAspect="1"/>
          </p:cNvPicPr>
          <p:nvPr/>
        </p:nvPicPr>
        <p:blipFill>
          <a:blip r:embed="rId3"/>
          <a:srcRect l="17951" r="17951"/>
          <a:stretch/>
        </p:blipFill>
        <p:spPr>
          <a:xfrm>
            <a:off x="0" y="1051560"/>
            <a:ext cx="4480560" cy="3931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800600" y="1234440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Villa typologies delivered with standard modules</a:t>
            </a:r>
            <a:endParaRPr lang="en-US" sz="1600" dirty="0"/>
          </a:p>
        </p:txBody>
      </p:sp>
      <p:sp>
        <p:nvSpPr>
          <p:cNvPr id="5" name="Item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1920240"/>
            <a:ext cx="54864" cy="7772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0" y="19202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NHC villa — 247 m²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029200" y="2240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XL module, ground, first and roof-level overlays</a:t>
            </a:r>
            <a:endParaRPr lang="en-US" sz="1100" dirty="0"/>
          </a:p>
        </p:txBody>
      </p:sp>
      <p:sp>
        <p:nvSpPr>
          <p:cNvPr id="8" name="Item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880360"/>
            <a:ext cx="54864" cy="7772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029200" y="28803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NHC villa — 280 m²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029200" y="32004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XL module, three-level layout</a:t>
            </a:r>
            <a:endParaRPr lang="en-US" sz="1100" dirty="0"/>
          </a:p>
        </p:txBody>
      </p:sp>
      <p:sp>
        <p:nvSpPr>
          <p:cNvPr id="11" name="Item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840480"/>
            <a:ext cx="54864" cy="77724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029200" y="3840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blocks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029200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Modules combine into apartments, corridors, stairs and lift shafts</a:t>
            </a:r>
            <a:endParaRPr lang="en-US" sz="1100" dirty="0"/>
          </a:p>
        </p:txBody>
      </p:sp>
      <p:pic>
        <p:nvPicPr>
          <p:cNvPr id="14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Proposed Factory Facility</a:t>
            </a:r>
            <a:endParaRPr lang="en-US" sz="2300" dirty="0"/>
          </a:p>
        </p:txBody>
      </p:sp>
      <p:pic>
        <p:nvPicPr>
          <p:cNvPr id="3" name="Image 0" descr="Proposed modular factory facility layout"/>
          <p:cNvPicPr>
            <a:picLocks noChangeAspect="1"/>
          </p:cNvPicPr>
          <p:nvPr/>
        </p:nvPicPr>
        <p:blipFill>
          <a:blip r:embed="rId3"/>
          <a:srcRect l="7813" r="7813"/>
          <a:stretch/>
        </p:blipFill>
        <p:spPr>
          <a:xfrm>
            <a:off x="457200" y="1234440"/>
            <a:ext cx="4937760" cy="3291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23560" y="12344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Turnkey production capability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623560" y="1783080"/>
            <a:ext cx="30632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/>
              <a:t>12 </a:t>
            </a:r>
            <a:r>
              <a:rPr lang="en-US" sz="1150" dirty="0" err="1"/>
              <a:t>moulds</a:t>
            </a:r>
            <a:r>
              <a:rPr lang="en-US" sz="1150" dirty="0"/>
              <a:t> producing 48 modules every 24 hours, ready for installation</a:t>
            </a:r>
          </a:p>
        </p:txBody>
      </p:sp>
      <p:pic>
        <p:nvPicPr>
          <p:cNvPr id="6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02920" y="128016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Partners</a:t>
            </a:r>
            <a:endParaRPr lang="en-US" sz="2300" dirty="0"/>
          </a:p>
        </p:txBody>
      </p:sp>
      <p:sp>
        <p:nvSpPr>
          <p:cNvPr id="3" name="Partner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39776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54864" cy="155448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35331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Machines Plants (Austria)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58952" y="171907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partner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58952" y="201168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years in production lines for building materials; exclusive GCC representation through MICL.</a:t>
            </a:r>
            <a:endParaRPr lang="en-US" sz="1050" dirty="0"/>
          </a:p>
        </p:txBody>
      </p:sp>
      <p:sp>
        <p:nvSpPr>
          <p:cNvPr id="8" name="Partner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188720"/>
            <a:ext cx="39776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188720"/>
            <a:ext cx="54864" cy="155448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19472" y="135331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Strategic Mergers &amp; Alliance Group (USA)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19472" y="171907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finance advisory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919472" y="201168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Specialist project finance and advisory firm focused on measurable results.</a:t>
            </a:r>
            <a:endParaRPr lang="en-US" sz="1050" dirty="0"/>
          </a:p>
        </p:txBody>
      </p:sp>
      <p:sp>
        <p:nvSpPr>
          <p:cNvPr id="13" name="Partner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39776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54864" cy="155448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58952" y="31363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 Concept (Riyadh)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58952" y="35021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consultancy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58952" y="37947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architectural and interior design practice driven by research and technology.</a:t>
            </a:r>
            <a:endParaRPr lang="en-US" sz="1050" dirty="0"/>
          </a:p>
        </p:txBody>
      </p:sp>
      <p:sp>
        <p:nvSpPr>
          <p:cNvPr id="18" name="Partner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71800"/>
            <a:ext cx="3977640" cy="1554480"/>
          </a:xfrm>
          <a:prstGeom prst="rect">
            <a:avLst/>
          </a:prstGeom>
          <a:solidFill>
            <a:srgbClr val="122C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71800"/>
            <a:ext cx="54864" cy="1554480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919472" y="31363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Al-Ajmi · Ajyal · Samama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19472" y="35021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8F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contractors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919472" y="37947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8EE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A construction and infrastructure contractors in Riyadh and Dammam.</a:t>
            </a:r>
            <a:endParaRPr lang="en-US" sz="1050" dirty="0"/>
          </a:p>
        </p:txBody>
      </p:sp>
      <p:pic>
        <p:nvPicPr>
          <p:cNvPr id="23" name="MICL Logo" descr="MICL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crete building modules stacked on site"/>
          <p:cNvPicPr>
            <a:picLocks noChangeAspect="1"/>
          </p:cNvPicPr>
          <p:nvPr/>
        </p:nvPicPr>
        <p:blipFill>
          <a:blip r:embed="rId3"/>
          <a:srcRect t="9239" b="9239"/>
          <a:stretch/>
        </p:blipFill>
        <p:spPr>
          <a:xfrm>
            <a:off x="4937760" y="0"/>
            <a:ext cx="4206240" cy="5143500"/>
          </a:xfrm>
          <a:prstGeom prst="rect">
            <a:avLst/>
          </a:prstGeom>
        </p:spPr>
      </p:pic>
      <p:sp>
        <p:nvSpPr>
          <p:cNvPr id="3" name="Closing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937760" cy="5143500"/>
          </a:xfrm>
          <a:prstGeom prst="rect">
            <a:avLst/>
          </a:prstGeom>
          <a:solidFill>
            <a:srgbClr val="0B1F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40280"/>
            <a:ext cx="1097280" cy="54864"/>
          </a:xfrm>
          <a:prstGeom prst="rect">
            <a:avLst/>
          </a:prstGeom>
          <a:solidFill>
            <a:srgbClr val="4A8FC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5120640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40080" y="27432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EF5"/>
                </a:solidFill>
                <a:latin typeface="Arial" pitchFamily="34" charset="0"/>
                <a:cs typeface="Arial" pitchFamily="34" charset="-120"/>
              </a:rPr>
              <a:t>Mark International Consulting Ltd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0080" y="32004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 Clift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A9B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+966 54 571 1155</a:t>
            </a:r>
            <a:endParaRPr lang="en-US" sz="1300" dirty="0"/>
          </a:p>
        </p:txBody>
      </p:sp>
      <p:pic>
        <p:nvPicPr>
          <p:cNvPr id="8" name="MICL Logo" descr="MICL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4496105"/>
            <a:ext cx="1005840" cy="4187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677</Words>
  <Application>Microsoft Office PowerPoint</Application>
  <PresentationFormat>On-screen Show (16:9)</PresentationFormat>
  <Paragraphs>143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3D Modular Building Technology</vt:lpstr>
      <vt:lpstr>Contents</vt:lpstr>
      <vt:lpstr>Introduction</vt:lpstr>
      <vt:lpstr>Modular Buildings</vt:lpstr>
      <vt:lpstr>Why Modular Construction</vt:lpstr>
      <vt:lpstr>Quality Housing, Delivered at Speed</vt:lpstr>
      <vt:lpstr>The Module </vt:lpstr>
      <vt:lpstr>Technical Specification</vt:lpstr>
      <vt:lpstr>System Benefits</vt:lpstr>
      <vt:lpstr>Key Benefits: Build Quality &amp; Sustainability</vt:lpstr>
      <vt:lpstr>Conventional vs Modular: Cost Structure</vt:lpstr>
      <vt:lpstr>System Modular Buildings</vt:lpstr>
      <vt:lpstr>Applications Across Sectors</vt:lpstr>
      <vt:lpstr>Housing &amp; Community Developments</vt:lpstr>
      <vt:lpstr>Proposed Factory Facility</vt:lpstr>
      <vt:lpstr>Our Partners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clift</dc:creator>
  <cp:lastModifiedBy>mark clift</cp:lastModifiedBy>
  <cp:revision>1</cp:revision>
  <dcterms:created xsi:type="dcterms:W3CDTF">2026-09-09T16:08:37Z</dcterms:created>
  <dcterms:modified xsi:type="dcterms:W3CDTF">2026-09-09T16:44:15Z</dcterms:modified>
</cp:coreProperties>
</file>